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notesMasterIdLst>
    <p:notesMasterId r:id="rId15"/>
  </p:notesMasterIdLst>
  <p:sldIdLst>
    <p:sldId id="256" r:id="rId2"/>
    <p:sldId id="260" r:id="rId3"/>
    <p:sldId id="279" r:id="rId4"/>
    <p:sldId id="270" r:id="rId5"/>
    <p:sldId id="271" r:id="rId6"/>
    <p:sldId id="280" r:id="rId7"/>
    <p:sldId id="284" r:id="rId8"/>
    <p:sldId id="273" r:id="rId9"/>
    <p:sldId id="269" r:id="rId10"/>
    <p:sldId id="283" r:id="rId11"/>
    <p:sldId id="267" r:id="rId12"/>
    <p:sldId id="265" r:id="rId13"/>
    <p:sldId id="28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103" d="100"/>
          <a:sy n="103" d="100"/>
        </p:scale>
        <p:origin x="192" y="68"/>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A318FD-3A93-414D-95CC-DBFB1E744629}" type="datetimeFigureOut">
              <a:rPr lang="en-US" smtClean="0"/>
              <a:t>5/5/2016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CE1BAE-50E0-43F8-B4CF-D8D89952E218}" type="slidenum">
              <a:rPr lang="en-US" smtClean="0"/>
              <a:t>‹#›</a:t>
            </a:fld>
            <a:endParaRPr lang="en-US"/>
          </a:p>
        </p:txBody>
      </p:sp>
    </p:spTree>
    <p:extLst>
      <p:ext uri="{BB962C8B-B14F-4D97-AF65-F5344CB8AC3E}">
        <p14:creationId xmlns:p14="http://schemas.microsoft.com/office/powerpoint/2010/main" val="3735146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CE1BAE-50E0-43F8-B4CF-D8D89952E218}" type="slidenum">
              <a:rPr lang="en-US" smtClean="0"/>
              <a:t>9</a:t>
            </a:fld>
            <a:endParaRPr lang="en-US"/>
          </a:p>
        </p:txBody>
      </p:sp>
    </p:spTree>
    <p:extLst>
      <p:ext uri="{BB962C8B-B14F-4D97-AF65-F5344CB8AC3E}">
        <p14:creationId xmlns:p14="http://schemas.microsoft.com/office/powerpoint/2010/main" val="2090611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CE1BAE-50E0-43F8-B4CF-D8D89952E218}" type="slidenum">
              <a:rPr lang="en-US" smtClean="0"/>
              <a:t>10</a:t>
            </a:fld>
            <a:endParaRPr lang="en-US"/>
          </a:p>
        </p:txBody>
      </p:sp>
    </p:spTree>
    <p:extLst>
      <p:ext uri="{BB962C8B-B14F-4D97-AF65-F5344CB8AC3E}">
        <p14:creationId xmlns:p14="http://schemas.microsoft.com/office/powerpoint/2010/main" val="2931188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CE1BAE-50E0-43F8-B4CF-D8D89952E218}" type="slidenum">
              <a:rPr lang="en-US" smtClean="0"/>
              <a:t>11</a:t>
            </a:fld>
            <a:endParaRPr lang="en-US"/>
          </a:p>
        </p:txBody>
      </p:sp>
    </p:spTree>
    <p:extLst>
      <p:ext uri="{BB962C8B-B14F-4D97-AF65-F5344CB8AC3E}">
        <p14:creationId xmlns:p14="http://schemas.microsoft.com/office/powerpoint/2010/main" val="1994230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A2E78B-2ED6-46D8-BEDF-6040F733565F}" type="slidenum">
              <a:rPr lang="en-US" smtClean="0"/>
              <a:t>12</a:t>
            </a:fld>
            <a:endParaRPr lang="en-US"/>
          </a:p>
        </p:txBody>
      </p:sp>
    </p:spTree>
    <p:extLst>
      <p:ext uri="{BB962C8B-B14F-4D97-AF65-F5344CB8AC3E}">
        <p14:creationId xmlns:p14="http://schemas.microsoft.com/office/powerpoint/2010/main" val="126985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CE1BAE-50E0-43F8-B4CF-D8D89952E218}" type="slidenum">
              <a:rPr lang="en-US" smtClean="0"/>
              <a:t>13</a:t>
            </a:fld>
            <a:endParaRPr lang="en-US"/>
          </a:p>
        </p:txBody>
      </p:sp>
    </p:spTree>
    <p:extLst>
      <p:ext uri="{BB962C8B-B14F-4D97-AF65-F5344CB8AC3E}">
        <p14:creationId xmlns:p14="http://schemas.microsoft.com/office/powerpoint/2010/main" val="2417105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6323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6835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5674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8081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7593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7101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5428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9648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0679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6759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82787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6759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24627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1838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5690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1223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5/5/2016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504066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vmlDrawing" Target="../drawings/vmlDrawing3.vml"/><Relationship Id="rId6" Type="http://schemas.openxmlformats.org/officeDocument/2006/relationships/image" Target="../media/image1.png"/><Relationship Id="rId5" Type="http://schemas.openxmlformats.org/officeDocument/2006/relationships/oleObject" Target="../embeddings/oleObject4.bin"/><Relationship Id="rId4"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tags" Target="../tags/tag2.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hyperlink" Target="http://www.baruch.cuny.edu/hrpp/IRBManager.htm" TargetMode="External"/><Relationship Id="rId4"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3.xml"/><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hyperlink" Target="http://www.baruch.cuny.edu/hrpp/forms.htm" TargetMode="External"/><Relationship Id="rId5" Type="http://schemas.openxmlformats.org/officeDocument/2006/relationships/hyperlink" Target="http://www.baruch.cuny.edu/hrpp/IRBManager.htm" TargetMode="External"/><Relationship Id="rId4" Type="http://schemas.openxmlformats.org/officeDocument/2006/relationships/hyperlink" Target="http://www.cuny.edu/research/compliance/human-subjects-research-1.html"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4.xml"/><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hyperlink" Target="mailto:hrppassistant@baruch.cuny.edu" TargetMode="External"/><Relationship Id="rId5" Type="http://schemas.openxmlformats.org/officeDocument/2006/relationships/hyperlink" Target="mailto:Priyankamitra718@gmail.com" TargetMode="External"/><Relationship Id="rId4" Type="http://schemas.openxmlformats.org/officeDocument/2006/relationships/hyperlink" Target="mailto:Keisha.Peterson@baruch.cuny.edu"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4150361"/>
          </a:xfrm>
        </p:spPr>
        <p:txBody>
          <a:bodyPr/>
          <a:lstStyle/>
          <a:p>
            <a:r>
              <a:rPr lang="en-US" dirty="0" smtClean="0"/>
              <a:t>	</a:t>
            </a:r>
            <a:endParaRPr lang="en-US" dirty="0"/>
          </a:p>
        </p:txBody>
      </p:sp>
      <p:sp>
        <p:nvSpPr>
          <p:cNvPr id="5" name="Rectangle 2"/>
          <p:cNvSpPr>
            <a:spLocks noChangeArrowheads="1"/>
          </p:cNvSpPr>
          <p:nvPr/>
        </p:nvSpPr>
        <p:spPr bwMode="auto">
          <a:xfrm>
            <a:off x="10480040" y="5791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552925840"/>
              </p:ext>
            </p:extLst>
          </p:nvPr>
        </p:nvGraphicFramePr>
        <p:xfrm>
          <a:off x="10480040" y="5763617"/>
          <a:ext cx="1295400" cy="1058863"/>
        </p:xfrm>
        <a:graphic>
          <a:graphicData uri="http://schemas.openxmlformats.org/presentationml/2006/ole">
            <mc:AlternateContent xmlns:mc="http://schemas.openxmlformats.org/markup-compatibility/2006">
              <mc:Choice xmlns:v="urn:schemas-microsoft-com:vml" Requires="v">
                <p:oleObj spid="_x0000_s1146" r:id="rId3" imgW="1298451" imgH="1060976" progId="Photoshop.Image.5">
                  <p:embed/>
                </p:oleObj>
              </mc:Choice>
              <mc:Fallback>
                <p:oleObj r:id="rId3" imgW="1298451" imgH="1060976" progId="Photoshop.Image.5">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80040" y="576361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3739243" y="6135965"/>
            <a:ext cx="6740797"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graphicFrame>
        <p:nvGraphicFramePr>
          <p:cNvPr id="9" name="Object 8"/>
          <p:cNvGraphicFramePr>
            <a:graphicFrameLocks noChangeAspect="1"/>
          </p:cNvGraphicFramePr>
          <p:nvPr>
            <p:extLst>
              <p:ext uri="{D42A27DB-BD31-4B8C-83A1-F6EECF244321}">
                <p14:modId xmlns:p14="http://schemas.microsoft.com/office/powerpoint/2010/main" val="3169086860"/>
              </p:ext>
            </p:extLst>
          </p:nvPr>
        </p:nvGraphicFramePr>
        <p:xfrm>
          <a:off x="10480040" y="5818784"/>
          <a:ext cx="1295400" cy="1058863"/>
        </p:xfrm>
        <a:graphic>
          <a:graphicData uri="http://schemas.openxmlformats.org/presentationml/2006/ole">
            <mc:AlternateContent xmlns:mc="http://schemas.openxmlformats.org/markup-compatibility/2006">
              <mc:Choice xmlns:v="urn:schemas-microsoft-com:vml" Requires="v">
                <p:oleObj spid="_x0000_s1147" r:id="rId5" imgW="1298451" imgH="1060976" progId="Photoshop.Image.5">
                  <p:embed/>
                </p:oleObj>
              </mc:Choice>
              <mc:Fallback>
                <p:oleObj r:id="rId5" imgW="1298451" imgH="1060976"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80040" y="5818784"/>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2758530" y="1678801"/>
            <a:ext cx="10002127" cy="707886"/>
          </a:xfrm>
          <a:prstGeom prst="rect">
            <a:avLst/>
          </a:prstGeom>
          <a:noFill/>
        </p:spPr>
        <p:txBody>
          <a:bodyPr wrap="square" rtlCol="0">
            <a:spAutoFit/>
          </a:bodyPr>
          <a:lstStyle/>
          <a:p>
            <a:r>
              <a:rPr lang="en-US" sz="4000" b="1" dirty="0" smtClean="0"/>
              <a:t>Faculty Advisor Responsibilities</a:t>
            </a:r>
            <a:endParaRPr lang="en-US" sz="4000" b="1" dirty="0"/>
          </a:p>
        </p:txBody>
      </p:sp>
    </p:spTree>
    <p:extLst>
      <p:ext uri="{BB962C8B-B14F-4D97-AF65-F5344CB8AC3E}">
        <p14:creationId xmlns:p14="http://schemas.microsoft.com/office/powerpoint/2010/main" val="35247584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6297" y="1989911"/>
            <a:ext cx="8001000" cy="2534194"/>
          </a:xfrm>
        </p:spPr>
        <p:txBody>
          <a:bodyPr>
            <a:normAutofit/>
          </a:bodyPr>
          <a:lstStyle/>
          <a:p>
            <a:r>
              <a:rPr lang="en-US" sz="2000" b="1" cap="none" dirty="0">
                <a:solidFill>
                  <a:schemeClr val="tx1"/>
                </a:solidFill>
              </a:rPr>
              <a:t>Welcome to the Baruch HRPP Office’s video that </a:t>
            </a:r>
            <a:r>
              <a:rPr lang="en-US" sz="2000" b="1" cap="none" dirty="0" smtClean="0">
                <a:solidFill>
                  <a:schemeClr val="tx1"/>
                </a:solidFill>
              </a:rPr>
              <a:t>will explain the responsibilities of faculty advisors for student-conducted human subjects research.</a:t>
            </a:r>
            <a:br>
              <a:rPr lang="en-US" sz="2000" b="1" cap="none" dirty="0" smtClean="0">
                <a:solidFill>
                  <a:schemeClr val="tx1"/>
                </a:solidFill>
              </a:rPr>
            </a:br>
            <a:r>
              <a:rPr lang="en-US" sz="2000" b="1" dirty="0">
                <a:solidFill>
                  <a:schemeClr val="tx1"/>
                </a:solidFill>
              </a:rPr>
              <a:t/>
            </a:r>
            <a:br>
              <a:rPr lang="en-US" sz="2000" b="1" dirty="0">
                <a:solidFill>
                  <a:schemeClr val="tx1"/>
                </a:solidFill>
              </a:rPr>
            </a:br>
            <a:r>
              <a:rPr lang="en-US" sz="2000" b="1" dirty="0" smtClean="0">
                <a:solidFill>
                  <a:schemeClr val="tx1"/>
                </a:solidFill>
              </a:rPr>
              <a:t>Note that this video also pertains to Research Program Directors who serve as faculty advisors as well.</a:t>
            </a:r>
            <a:r>
              <a:rPr lang="en-US" sz="2000" b="1" cap="none" dirty="0" smtClean="0">
                <a:solidFill>
                  <a:schemeClr val="tx1"/>
                </a:solidFill>
              </a:rPr>
              <a:t/>
            </a:r>
            <a:br>
              <a:rPr lang="en-US" sz="2000" b="1" cap="none" dirty="0" smtClean="0">
                <a:solidFill>
                  <a:schemeClr val="tx1"/>
                </a:solidFill>
              </a:rPr>
            </a:br>
            <a:r>
              <a:rPr lang="en-US" sz="2000" b="1" cap="none" dirty="0">
                <a:solidFill>
                  <a:schemeClr val="tx1"/>
                </a:solidFill>
              </a:rPr>
              <a:t/>
            </a:r>
            <a:br>
              <a:rPr lang="en-US" sz="2000" b="1" cap="none" dirty="0">
                <a:solidFill>
                  <a:schemeClr val="tx1"/>
                </a:solidFill>
              </a:rPr>
            </a:br>
            <a:endParaRPr lang="en-US" sz="2000" b="1" cap="none" dirty="0">
              <a:solidFill>
                <a:schemeClr val="tx1"/>
              </a:solidFill>
            </a:endParaRPr>
          </a:p>
        </p:txBody>
      </p:sp>
      <p:sp>
        <p:nvSpPr>
          <p:cNvPr id="5" name="Rectangle 2"/>
          <p:cNvSpPr>
            <a:spLocks noChangeArrowheads="1"/>
          </p:cNvSpPr>
          <p:nvPr/>
        </p:nvSpPr>
        <p:spPr bwMode="auto">
          <a:xfrm>
            <a:off x="10480040" y="5791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1379516693"/>
              </p:ext>
            </p:extLst>
          </p:nvPr>
        </p:nvGraphicFramePr>
        <p:xfrm>
          <a:off x="10480040" y="5791200"/>
          <a:ext cx="1295400" cy="1058863"/>
        </p:xfrm>
        <a:graphic>
          <a:graphicData uri="http://schemas.openxmlformats.org/presentationml/2006/ole">
            <mc:AlternateContent xmlns:mc="http://schemas.openxmlformats.org/markup-compatibility/2006">
              <mc:Choice xmlns:v="urn:schemas-microsoft-com:vml" Requires="v">
                <p:oleObj spid="_x0000_s2113" r:id="rId3" imgW="1298451" imgH="1060976" progId="Photoshop.Image.5">
                  <p:embed/>
                </p:oleObj>
              </mc:Choice>
              <mc:Fallback>
                <p:oleObj r:id="rId3" imgW="1298451" imgH="1060976"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80040" y="5791200"/>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3812721" y="6135965"/>
            <a:ext cx="6667319"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40389417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This video will discuss:</a:t>
            </a:r>
            <a:endParaRPr lang="en-US" b="1" dirty="0"/>
          </a:p>
        </p:txBody>
      </p:sp>
      <p:sp>
        <p:nvSpPr>
          <p:cNvPr id="3" name="Content Placeholder 2"/>
          <p:cNvSpPr>
            <a:spLocks noGrp="1"/>
          </p:cNvSpPr>
          <p:nvPr>
            <p:ph idx="1"/>
          </p:nvPr>
        </p:nvSpPr>
        <p:spPr>
          <a:xfrm>
            <a:off x="2592925" y="1701662"/>
            <a:ext cx="8915400" cy="4456981"/>
          </a:xfrm>
        </p:spPr>
        <p:txBody>
          <a:bodyPr>
            <a:normAutofit/>
          </a:bodyPr>
          <a:lstStyle/>
          <a:p>
            <a:r>
              <a:rPr lang="en-US" sz="2000" b="1" dirty="0" smtClean="0"/>
              <a:t>Faculty Advisor Definition (per CUNY Policies &amp; Procedures)</a:t>
            </a:r>
          </a:p>
          <a:p>
            <a:r>
              <a:rPr lang="en-US" sz="2000" b="1" dirty="0" smtClean="0"/>
              <a:t>Faculty Advisor Responsibilities (per CUNY Policies &amp; Procedures)</a:t>
            </a:r>
          </a:p>
          <a:p>
            <a:r>
              <a:rPr lang="en-US" sz="2000" b="1" dirty="0" smtClean="0"/>
              <a:t>Tips for Faculty Advisors</a:t>
            </a:r>
          </a:p>
          <a:p>
            <a:pPr marL="457200" lvl="1"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1870512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Faculty Advisor Definition</a:t>
            </a:r>
            <a:endParaRPr lang="en-US" b="1" dirty="0"/>
          </a:p>
        </p:txBody>
      </p:sp>
      <p:sp>
        <p:nvSpPr>
          <p:cNvPr id="3" name="Content Placeholder 2"/>
          <p:cNvSpPr>
            <a:spLocks noGrp="1"/>
          </p:cNvSpPr>
          <p:nvPr>
            <p:ph idx="1"/>
          </p:nvPr>
        </p:nvSpPr>
        <p:spPr>
          <a:xfrm>
            <a:off x="2428120" y="2031523"/>
            <a:ext cx="8915400" cy="2105575"/>
          </a:xfrm>
        </p:spPr>
        <p:txBody>
          <a:bodyPr>
            <a:normAutofit lnSpcReduction="10000"/>
          </a:bodyPr>
          <a:lstStyle/>
          <a:p>
            <a:pPr marL="457200" lvl="1" indent="0">
              <a:buNone/>
            </a:pPr>
            <a:r>
              <a:rPr lang="en-US" sz="1800" b="1" dirty="0" smtClean="0"/>
              <a:t>Faculty Advisors are faculty members or research program directors who agree to serve as the faculty advisor to a student or postdoctoral researcher. They are an active mentor to the student and share responsibility for the ethical conduct of the research and compliance with applicable laws, regulations, and CUNY policies.</a:t>
            </a:r>
          </a:p>
          <a:p>
            <a:pPr marL="457200" lvl="1" indent="0">
              <a:buNone/>
            </a:pPr>
            <a:r>
              <a:rPr lang="en-US" sz="1800" b="1" dirty="0" smtClean="0"/>
              <a:t>Adjunct Faculty may also serve as faculty advisors as this role is determined by each college and academic department.</a:t>
            </a:r>
            <a:endParaRPr lang="en-US" sz="1800" b="1" dirty="0"/>
          </a:p>
        </p:txBody>
      </p:sp>
    </p:spTree>
    <p:extLst>
      <p:ext uri="{BB962C8B-B14F-4D97-AF65-F5344CB8AC3E}">
        <p14:creationId xmlns:p14="http://schemas.microsoft.com/office/powerpoint/2010/main" val="25903028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Faculty Advisor Responsibilities</a:t>
            </a:r>
            <a:endParaRPr lang="en-US" sz="3200" b="1" dirty="0"/>
          </a:p>
        </p:txBody>
      </p:sp>
      <p:sp>
        <p:nvSpPr>
          <p:cNvPr id="3" name="Content Placeholder 2"/>
          <p:cNvSpPr>
            <a:spLocks noGrp="1"/>
          </p:cNvSpPr>
          <p:nvPr>
            <p:ph idx="1"/>
          </p:nvPr>
        </p:nvSpPr>
        <p:spPr>
          <a:xfrm>
            <a:off x="2442563" y="1477993"/>
            <a:ext cx="8915400" cy="4420532"/>
          </a:xfrm>
        </p:spPr>
        <p:txBody>
          <a:bodyPr>
            <a:normAutofit/>
          </a:bodyPr>
          <a:lstStyle/>
          <a:p>
            <a:r>
              <a:rPr lang="en-US" sz="1900" b="1" dirty="0" smtClean="0"/>
              <a:t>Ethics and Compliance</a:t>
            </a:r>
          </a:p>
          <a:p>
            <a:pPr marL="457200" lvl="1" indent="0">
              <a:buNone/>
            </a:pPr>
            <a:r>
              <a:rPr lang="en-US" dirty="0" smtClean="0"/>
              <a:t>Prior to the student’s or postdoctoral researcher’s involvement in human subjects research the faculty advisor or research program director is responsible for:</a:t>
            </a:r>
          </a:p>
          <a:p>
            <a:pPr lvl="1">
              <a:buFont typeface="Wingdings" panose="05000000000000000000" pitchFamily="2" charset="2"/>
              <a:buChar char="q"/>
            </a:pPr>
            <a:r>
              <a:rPr lang="en-US" dirty="0" smtClean="0"/>
              <a:t>Discussing general principles of research ethics with the student;</a:t>
            </a:r>
          </a:p>
          <a:p>
            <a:pPr lvl="1">
              <a:buFont typeface="Wingdings" panose="05000000000000000000" pitchFamily="2" charset="2"/>
              <a:buChar char="q"/>
            </a:pPr>
            <a:r>
              <a:rPr lang="en-US" dirty="0" smtClean="0"/>
              <a:t>Discussing the principles of the Belmont Report with the student or postdoctoral researcher with the intent of guiding the student researcher in the ethical conduct of research involving human subjects;</a:t>
            </a:r>
          </a:p>
          <a:p>
            <a:pPr lvl="1">
              <a:buFont typeface="Wingdings" panose="05000000000000000000" pitchFamily="2" charset="2"/>
              <a:buChar char="q"/>
            </a:pPr>
            <a:r>
              <a:rPr lang="en-US" dirty="0" smtClean="0"/>
              <a:t>Ensuring that the student researcher is familiar with any federal regulations, state laws and CUNY policies that are applicable to his/her research;</a:t>
            </a:r>
          </a:p>
          <a:p>
            <a:pPr lvl="1">
              <a:buFont typeface="Wingdings" panose="05000000000000000000" pitchFamily="2" charset="2"/>
              <a:buChar char="q"/>
            </a:pPr>
            <a:r>
              <a:rPr lang="en-US" dirty="0" smtClean="0"/>
              <a:t>Assisting with determining whether or not student research requires CUNY HRPP/IRB review and approval; and</a:t>
            </a:r>
          </a:p>
          <a:p>
            <a:pPr lvl="1">
              <a:buFont typeface="Wingdings" panose="05000000000000000000" pitchFamily="2" charset="2"/>
              <a:buChar char="q"/>
            </a:pPr>
            <a:r>
              <a:rPr lang="en-US" dirty="0" smtClean="0"/>
              <a:t>Guiding the student researcher through the IRB application and review process.</a:t>
            </a:r>
          </a:p>
          <a:p>
            <a:pPr lvl="1">
              <a:buFont typeface="Wingdings" panose="05000000000000000000" pitchFamily="2" charset="2"/>
              <a:buChar char="q"/>
            </a:pPr>
            <a:endParaRPr lang="en-US" dirty="0"/>
          </a:p>
          <a:p>
            <a:pPr marL="457200" lvl="1"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5129192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562" y="0"/>
            <a:ext cx="8911687" cy="1280890"/>
          </a:xfrm>
        </p:spPr>
        <p:txBody>
          <a:bodyPr>
            <a:normAutofit/>
          </a:bodyPr>
          <a:lstStyle/>
          <a:p>
            <a:r>
              <a:rPr lang="en-US" sz="3200" b="1" dirty="0" smtClean="0"/>
              <a:t>Faculty Advisor Responsibilities – (Cont.)</a:t>
            </a:r>
            <a:endParaRPr lang="en-US" sz="3200" b="1" dirty="0"/>
          </a:p>
        </p:txBody>
      </p:sp>
      <p:sp>
        <p:nvSpPr>
          <p:cNvPr id="3" name="Content Placeholder 2"/>
          <p:cNvSpPr>
            <a:spLocks noGrp="1"/>
          </p:cNvSpPr>
          <p:nvPr>
            <p:ph idx="1"/>
          </p:nvPr>
        </p:nvSpPr>
        <p:spPr>
          <a:xfrm>
            <a:off x="2416805" y="695460"/>
            <a:ext cx="8915400" cy="5988676"/>
          </a:xfrm>
        </p:spPr>
        <p:txBody>
          <a:bodyPr>
            <a:normAutofit fontScale="70000" lnSpcReduction="20000"/>
          </a:bodyPr>
          <a:lstStyle/>
          <a:p>
            <a:r>
              <a:rPr lang="en-US" sz="2900" b="1" dirty="0" smtClean="0"/>
              <a:t>Research Design and Planning</a:t>
            </a:r>
          </a:p>
          <a:p>
            <a:pPr marL="457200" lvl="1" indent="0">
              <a:buNone/>
            </a:pPr>
            <a:r>
              <a:rPr lang="en-US" sz="2500" dirty="0" smtClean="0"/>
              <a:t>During the research design and planning phase, the faculty advisor or research program director must:</a:t>
            </a:r>
          </a:p>
          <a:p>
            <a:pPr lvl="1">
              <a:buFont typeface="Wingdings" panose="05000000000000000000" pitchFamily="2" charset="2"/>
              <a:buChar char="q"/>
            </a:pPr>
            <a:r>
              <a:rPr lang="en-US" sz="2500" dirty="0" smtClean="0"/>
              <a:t>Assist students in designing a research project that is appropriate to the student’s level of training and experience;</a:t>
            </a:r>
          </a:p>
          <a:p>
            <a:pPr lvl="1">
              <a:buFont typeface="Wingdings" panose="05000000000000000000" pitchFamily="2" charset="2"/>
              <a:buChar char="q"/>
            </a:pPr>
            <a:r>
              <a:rPr lang="en-US" sz="2500" dirty="0" smtClean="0"/>
              <a:t>Ensure that the student allocates sufficient time to obtain HRPP exemption or IRB approval, as appropriate; and</a:t>
            </a:r>
          </a:p>
          <a:p>
            <a:pPr lvl="1">
              <a:buFont typeface="Wingdings" panose="05000000000000000000" pitchFamily="2" charset="2"/>
              <a:buChar char="q"/>
            </a:pPr>
            <a:r>
              <a:rPr lang="en-US" sz="2500" dirty="0" smtClean="0"/>
              <a:t>Oversee the student’s preparation of the HRPP or IRB application. A clear, concise, consistent, and complete application package will result in a more efficient process.</a:t>
            </a:r>
          </a:p>
          <a:p>
            <a:r>
              <a:rPr lang="en-US" sz="2900" b="1" dirty="0"/>
              <a:t>Oversight</a:t>
            </a:r>
          </a:p>
          <a:p>
            <a:pPr marL="457200" lvl="1" indent="0">
              <a:buNone/>
            </a:pPr>
            <a:r>
              <a:rPr lang="en-US" sz="2500" dirty="0"/>
              <a:t>The faculty advisor is responsible for monitoring student and postdoctoral researcher’s progress so as to ensure that:</a:t>
            </a:r>
          </a:p>
          <a:p>
            <a:pPr lvl="1">
              <a:buFont typeface="Wingdings" panose="05000000000000000000" pitchFamily="2" charset="2"/>
              <a:buChar char="q"/>
            </a:pPr>
            <a:r>
              <a:rPr lang="en-US" sz="2500" dirty="0"/>
              <a:t>The research is being conducted in a compliant and ethical manner;</a:t>
            </a:r>
          </a:p>
          <a:p>
            <a:pPr lvl="1">
              <a:buFont typeface="Wingdings" panose="05000000000000000000" pitchFamily="2" charset="2"/>
              <a:buChar char="q"/>
            </a:pPr>
            <a:r>
              <a:rPr lang="en-US" sz="2500" dirty="0"/>
              <a:t>All modifications to the HRPP exempt or IRB approved protocol are submitted for review and approval prior to their implementation;</a:t>
            </a:r>
          </a:p>
          <a:p>
            <a:pPr lvl="1">
              <a:buFont typeface="Wingdings" panose="05000000000000000000" pitchFamily="2" charset="2"/>
              <a:buChar char="q"/>
            </a:pPr>
            <a:r>
              <a:rPr lang="en-US" sz="2500" dirty="0"/>
              <a:t>Any unanticipated problems or adverse events are reported to the IRB in accordance with CUNY HRPP Policy;</a:t>
            </a:r>
          </a:p>
          <a:p>
            <a:pPr lvl="1">
              <a:buFont typeface="Wingdings" panose="05000000000000000000" pitchFamily="2" charset="2"/>
              <a:buChar char="q"/>
            </a:pPr>
            <a:r>
              <a:rPr lang="en-US" sz="2500" dirty="0"/>
              <a:t>A complete and accurate Final Report is submitted to the IRB at the conclusion of human subject research activities</a:t>
            </a:r>
            <a:r>
              <a:rPr lang="en-US" sz="2500" dirty="0" smtClean="0"/>
              <a:t>.</a:t>
            </a:r>
          </a:p>
          <a:p>
            <a:pPr marL="0" indent="0">
              <a:buNone/>
            </a:pPr>
            <a:endParaRPr lang="en-US" b="1" dirty="0" smtClean="0"/>
          </a:p>
          <a:p>
            <a:pPr lvl="1">
              <a:buFont typeface="Wingdings" panose="05000000000000000000" pitchFamily="2" charset="2"/>
              <a:buChar char="q"/>
            </a:pPr>
            <a:endParaRPr lang="en-US" sz="2500"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smtClean="0"/>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5253773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2000"/>
                                        <p:tgtEl>
                                          <p:spTgt spid="3">
                                            <p:txEl>
                                              <p:pRg st="7" end="7"/>
                                            </p:txEl>
                                          </p:spTgt>
                                        </p:tgtEl>
                                      </p:cBhvr>
                                    </p:animEffect>
                                    <p:anim calcmode="lin" valueType="num">
                                      <p:cBhvr>
                                        <p:cTn id="57"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2000"/>
                                        <p:tgtEl>
                                          <p:spTgt spid="3">
                                            <p:txEl>
                                              <p:pRg st="8" end="8"/>
                                            </p:txEl>
                                          </p:spTgt>
                                        </p:tgtEl>
                                      </p:cBhvr>
                                    </p:animEffect>
                                    <p:anim calcmode="lin" valueType="num">
                                      <p:cBhvr>
                                        <p:cTn id="6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2000"/>
                                        <p:tgtEl>
                                          <p:spTgt spid="3">
                                            <p:txEl>
                                              <p:pRg st="9" end="9"/>
                                            </p:txEl>
                                          </p:spTgt>
                                        </p:tgtEl>
                                      </p:cBhvr>
                                    </p:animEffect>
                                    <p:anim calcmode="lin" valueType="num">
                                      <p:cBhvr>
                                        <p:cTn id="71"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2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2000"/>
                                        <p:tgtEl>
                                          <p:spTgt spid="3">
                                            <p:txEl>
                                              <p:pRg st="10" end="10"/>
                                            </p:txEl>
                                          </p:spTgt>
                                        </p:tgtEl>
                                      </p:cBhvr>
                                    </p:animEffect>
                                    <p:anim calcmode="lin" valueType="num">
                                      <p:cBhvr>
                                        <p:cTn id="78" dur="2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2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5275" y="634565"/>
            <a:ext cx="8911687" cy="1039690"/>
          </a:xfrm>
        </p:spPr>
        <p:txBody>
          <a:bodyPr>
            <a:normAutofit/>
          </a:bodyPr>
          <a:lstStyle/>
          <a:p>
            <a:r>
              <a:rPr lang="en-US" sz="3200" b="1" dirty="0" smtClean="0"/>
              <a:t>Faculty Advisor Responsibilities – (Cont.)</a:t>
            </a:r>
            <a:endParaRPr lang="en-US" sz="3200" b="1" dirty="0"/>
          </a:p>
        </p:txBody>
      </p:sp>
      <p:sp>
        <p:nvSpPr>
          <p:cNvPr id="3" name="Content Placeholder 2"/>
          <p:cNvSpPr>
            <a:spLocks noGrp="1"/>
          </p:cNvSpPr>
          <p:nvPr>
            <p:ph idx="1"/>
          </p:nvPr>
        </p:nvSpPr>
        <p:spPr>
          <a:xfrm>
            <a:off x="2631562" y="2009106"/>
            <a:ext cx="8915400" cy="2730320"/>
          </a:xfrm>
        </p:spPr>
        <p:txBody>
          <a:bodyPr>
            <a:normAutofit/>
          </a:bodyPr>
          <a:lstStyle/>
          <a:p>
            <a:pPr marL="0" indent="0">
              <a:buNone/>
            </a:pPr>
            <a:r>
              <a:rPr lang="en-US" b="1" dirty="0"/>
              <a:t>During the conduct of the research the faculty advisor is responsible for ensuring that the research is being conducted in compliance with applicable federal regulations, state laws, and CUNY policies. Additionally Faculty Advisors must ensure that the research is being conducted in compliance with the CUNY UI IRB Approved protocol and any stipulations imposed by the CUNY UI IRB.</a:t>
            </a:r>
          </a:p>
          <a:p>
            <a:pPr marL="0" indent="0">
              <a:buNone/>
            </a:pPr>
            <a:endParaRPr lang="en-US" b="1" dirty="0" smtClean="0"/>
          </a:p>
          <a:p>
            <a:pPr lvl="1">
              <a:buFont typeface="Wingdings" panose="05000000000000000000" pitchFamily="2" charset="2"/>
              <a:buChar char="q"/>
            </a:pPr>
            <a:endParaRPr lang="en-US" sz="2500"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smtClean="0"/>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41291398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0326" y="257626"/>
            <a:ext cx="8911687" cy="1280890"/>
          </a:xfrm>
        </p:spPr>
        <p:txBody>
          <a:bodyPr>
            <a:normAutofit/>
          </a:bodyPr>
          <a:lstStyle/>
          <a:p>
            <a:pPr algn="ctr"/>
            <a:r>
              <a:rPr lang="en-US" sz="3200" b="1" dirty="0" smtClean="0"/>
              <a:t>Tips for Faculty Advisors</a:t>
            </a:r>
            <a:endParaRPr lang="en-US" sz="3200" b="1" dirty="0"/>
          </a:p>
        </p:txBody>
      </p:sp>
      <p:sp>
        <p:nvSpPr>
          <p:cNvPr id="3" name="Content Placeholder 2"/>
          <p:cNvSpPr>
            <a:spLocks noGrp="1"/>
          </p:cNvSpPr>
          <p:nvPr>
            <p:ph idx="1"/>
          </p:nvPr>
        </p:nvSpPr>
        <p:spPr>
          <a:xfrm>
            <a:off x="2528583" y="898071"/>
            <a:ext cx="8915400" cy="5959929"/>
          </a:xfrm>
        </p:spPr>
        <p:txBody>
          <a:bodyPr>
            <a:normAutofit/>
          </a:bodyPr>
          <a:lstStyle/>
          <a:p>
            <a:r>
              <a:rPr lang="en-US" b="1" dirty="0" smtClean="0"/>
              <a:t>In order to ensure research compliance Faculty Advisors should do the following:</a:t>
            </a:r>
          </a:p>
          <a:p>
            <a:pPr lvl="1">
              <a:buFont typeface="Wingdings" panose="05000000000000000000" pitchFamily="2" charset="2"/>
              <a:buChar char="q"/>
            </a:pPr>
            <a:r>
              <a:rPr lang="en-US" b="1" dirty="0" smtClean="0"/>
              <a:t>Establish a Communication Plan with Students – </a:t>
            </a:r>
            <a:r>
              <a:rPr lang="en-US" dirty="0" smtClean="0"/>
              <a:t>It is recommended that faculty advisors and students meet regularly to report their progress and to address any issues that  may be occurring in the research. If the student is conducting fieldwork there should be additional communication procedures in place in case problems occur in the field.</a:t>
            </a:r>
          </a:p>
          <a:p>
            <a:pPr lvl="1">
              <a:buFont typeface="Wingdings" panose="05000000000000000000" pitchFamily="2" charset="2"/>
              <a:buChar char="q"/>
            </a:pPr>
            <a:r>
              <a:rPr lang="en-US" b="1" dirty="0" smtClean="0"/>
              <a:t>Take an active role in mentoring students – </a:t>
            </a:r>
            <a:r>
              <a:rPr lang="en-US" dirty="0" smtClean="0"/>
              <a:t>If a faculty member actively mentors/supervises students throughout the research process this greatly reduces the review time it takes for a project to be approved and greatly improves the chances of a quick and efficient review process. Also, a strong student/advisor relationship will greatly reduce the likelihood of non-compliance.</a:t>
            </a:r>
          </a:p>
          <a:p>
            <a:pPr lvl="1">
              <a:buFont typeface="Wingdings" panose="05000000000000000000" pitchFamily="2" charset="2"/>
              <a:buChar char="q"/>
            </a:pPr>
            <a:r>
              <a:rPr lang="en-US" b="1" dirty="0" smtClean="0"/>
              <a:t>Allocate Adequate Time for Student Advisees– </a:t>
            </a:r>
            <a:r>
              <a:rPr lang="en-US" dirty="0" smtClean="0"/>
              <a:t>depending on the number of students being advised faculty advisors must allocate time to individually address student questions/issues.</a:t>
            </a:r>
          </a:p>
          <a:p>
            <a:pPr lvl="1">
              <a:buFont typeface="Wingdings" panose="05000000000000000000" pitchFamily="2" charset="2"/>
              <a:buChar char="q"/>
            </a:pPr>
            <a:r>
              <a:rPr lang="en-US" b="1" dirty="0" smtClean="0"/>
              <a:t>Know the levels of IRB review (Exempt, Expedited, Full, or Non-Human Subjects Research) – </a:t>
            </a:r>
            <a:r>
              <a:rPr lang="en-US" dirty="0" smtClean="0"/>
              <a:t>Advisors must be informed and know what projects constitutes human subjects research and must be reviewed by the CUNY HRPP/IRB.</a:t>
            </a:r>
          </a:p>
          <a:p>
            <a:pPr lvl="1">
              <a:buFont typeface="Wingdings" panose="05000000000000000000" pitchFamily="2" charset="2"/>
              <a:buChar char="q"/>
            </a:pPr>
            <a:r>
              <a:rPr lang="en-US" b="1" dirty="0" smtClean="0"/>
              <a:t>Anticipate the time required for students to secure IRB approval and conduct research.</a:t>
            </a:r>
          </a:p>
          <a:p>
            <a:pPr marL="457200" lvl="1" indent="0">
              <a:buNone/>
            </a:pPr>
            <a:endParaRPr lang="en-US" dirty="0" smtClean="0"/>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4690810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047" y="0"/>
            <a:ext cx="8534400" cy="2040947"/>
          </a:xfrm>
        </p:spPr>
        <p:txBody>
          <a:bodyPr/>
          <a:lstStyle/>
          <a:p>
            <a:pPr algn="ctr"/>
            <a:r>
              <a:rPr lang="en-US" b="1" dirty="0" smtClean="0">
                <a:solidFill>
                  <a:schemeClr val="tx1"/>
                </a:solidFill>
              </a:rPr>
              <a:t>HRPP Services</a:t>
            </a:r>
            <a:r>
              <a:rPr lang="en-US" dirty="0" smtClean="0">
                <a:solidFill>
                  <a:schemeClr val="tx1"/>
                </a:solidFill>
              </a:rPr>
              <a:t>	</a:t>
            </a:r>
            <a:endParaRPr lang="en-US" dirty="0">
              <a:solidFill>
                <a:schemeClr val="tx1"/>
              </a:solidFill>
            </a:endParaRPr>
          </a:p>
        </p:txBody>
      </p:sp>
      <p:sp>
        <p:nvSpPr>
          <p:cNvPr id="3" name="Content Placeholder 2"/>
          <p:cNvSpPr>
            <a:spLocks noGrp="1"/>
          </p:cNvSpPr>
          <p:nvPr>
            <p:ph idx="1"/>
          </p:nvPr>
        </p:nvSpPr>
        <p:spPr>
          <a:xfrm>
            <a:off x="2409495" y="749923"/>
            <a:ext cx="8534400" cy="5212080"/>
          </a:xfrm>
        </p:spPr>
        <p:txBody>
          <a:bodyPr>
            <a:normAutofit lnSpcReduction="10000"/>
          </a:bodyPr>
          <a:lstStyle/>
          <a:p>
            <a:r>
              <a:rPr lang="en-US" b="1" dirty="0" smtClean="0">
                <a:solidFill>
                  <a:schemeClr val="tx1"/>
                </a:solidFill>
              </a:rPr>
              <a:t>Application Assistance </a:t>
            </a:r>
            <a:r>
              <a:rPr lang="en-US" dirty="0" smtClean="0">
                <a:solidFill>
                  <a:schemeClr val="tx1"/>
                </a:solidFill>
              </a:rPr>
              <a:t>– This includes assistance with the development and submission of an IRB Application on IDEATE our on-line system. HRPP Liaisons and Assistant are available to assist researchers with the development of their proposals. Please go to our website and click on the Investigators Assistance link for further details.</a:t>
            </a:r>
          </a:p>
          <a:p>
            <a:pPr marL="0" indent="0">
              <a:buNone/>
            </a:pPr>
            <a:endParaRPr lang="en-US" dirty="0" smtClean="0">
              <a:solidFill>
                <a:schemeClr val="tx1"/>
              </a:solidFill>
            </a:endParaRPr>
          </a:p>
          <a:p>
            <a:r>
              <a:rPr lang="en-US" b="1" dirty="0" smtClean="0">
                <a:solidFill>
                  <a:schemeClr val="tx1"/>
                </a:solidFill>
              </a:rPr>
              <a:t>Departmental/Classroom Presentations </a:t>
            </a:r>
            <a:r>
              <a:rPr lang="en-US" dirty="0" smtClean="0">
                <a:solidFill>
                  <a:schemeClr val="tx1"/>
                </a:solidFill>
              </a:rPr>
              <a:t>– The HRPP Office will conduct department/classroom presentations in consultation with departmental chairs , faculty members, and instructors. Please contact the HRPP Coordinator, who will assist with setting up a presentation.</a:t>
            </a:r>
          </a:p>
          <a:p>
            <a:pPr marL="0" indent="0">
              <a:buNone/>
            </a:pPr>
            <a:endParaRPr lang="en-US" dirty="0" smtClean="0">
              <a:solidFill>
                <a:schemeClr val="tx1"/>
              </a:solidFill>
            </a:endParaRPr>
          </a:p>
          <a:p>
            <a:r>
              <a:rPr lang="en-US" b="1" dirty="0" smtClean="0">
                <a:solidFill>
                  <a:schemeClr val="tx1"/>
                </a:solidFill>
              </a:rPr>
              <a:t>Guidance regarding HRPP Policy and Procedures </a:t>
            </a:r>
            <a:r>
              <a:rPr lang="en-US" dirty="0" smtClean="0">
                <a:solidFill>
                  <a:schemeClr val="tx1"/>
                </a:solidFill>
              </a:rPr>
              <a:t>– The HRPP Coordinator will assist researchers with interpreting CUNY policies and procedures to ensure compliance. This includes but is not limited to assisting investigators with determining whether or not their project requires HRPP/IRB Review, assessing the level of review, or navigating researchers through the CUNY IRB process.</a:t>
            </a:r>
            <a:endParaRPr lang="en-US" dirty="0">
              <a:solidFill>
                <a:schemeClr val="tx1"/>
              </a:solidFill>
            </a:endParaRPr>
          </a:p>
        </p:txBody>
      </p:sp>
      <p:sp>
        <p:nvSpPr>
          <p:cNvPr id="4" name="TextBox 3"/>
          <p:cNvSpPr txBox="1"/>
          <p:nvPr/>
        </p:nvSpPr>
        <p:spPr>
          <a:xfrm>
            <a:off x="3789680" y="6146800"/>
            <a:ext cx="676656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val="1265139547"/>
              </p:ext>
            </p:extLst>
          </p:nvPr>
        </p:nvGraphicFramePr>
        <p:xfrm>
          <a:off x="10703560" y="5718968"/>
          <a:ext cx="1295400" cy="1058863"/>
        </p:xfrm>
        <a:graphic>
          <a:graphicData uri="http://schemas.openxmlformats.org/presentationml/2006/ole">
            <mc:AlternateContent xmlns:mc="http://schemas.openxmlformats.org/markup-compatibility/2006">
              <mc:Choice xmlns:v="urn:schemas-microsoft-com:vml" Requires="v">
                <p:oleObj spid="_x0000_s10299" r:id="rId5" imgW="1298451" imgH="1060976" progId="Photoshop.Image.5">
                  <p:embed/>
                </p:oleObj>
              </mc:Choice>
              <mc:Fallback>
                <p:oleObj r:id="rId5" imgW="1298451" imgH="1060976" progId="Photoshop.Image.5">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03560" y="5718968"/>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ustDataLst>
      <p:tags r:id="rId2"/>
    </p:custDataLst>
    <p:extLst>
      <p:ext uri="{BB962C8B-B14F-4D97-AF65-F5344CB8AC3E}">
        <p14:creationId xmlns:p14="http://schemas.microsoft.com/office/powerpoint/2010/main" val="1637256486"/>
      </p:ext>
    </p:extLst>
  </p:cSld>
  <p:clrMapOvr>
    <a:masterClrMapping/>
  </p:clrMapOvr>
  <mc:AlternateContent xmlns:mc="http://schemas.openxmlformats.org/markup-compatibility/2006" xmlns:p14="http://schemas.microsoft.com/office/powerpoint/2010/main">
    <mc:Choice Requires="p14">
      <p:transition spd="slow" p14:dur="800" advTm="61049">
        <p14:flythrough/>
      </p:transition>
    </mc:Choice>
    <mc:Fallback xmlns="">
      <p:transition spd="slow" advTm="6104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anim calcmode="lin" valueType="num">
                                      <p:cBhvr>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anim calcmode="lin" valueType="num">
                                      <p:cBhvr>
                                        <p:cTn id="1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7572"/>
            <a:ext cx="8229600" cy="1297092"/>
          </a:xfrm>
        </p:spPr>
        <p:txBody>
          <a:bodyPr rtlCol="0">
            <a:normAutofit/>
          </a:bodyPr>
          <a:lstStyle/>
          <a:p>
            <a:pPr algn="ctr">
              <a:defRPr/>
            </a:pPr>
            <a:r>
              <a:rPr lang="en-US" b="1" dirty="0" smtClean="0">
                <a:solidFill>
                  <a:schemeClr val="tx1"/>
                </a:solidFill>
              </a:rPr>
              <a:t>HRPP Videos</a:t>
            </a:r>
            <a:endParaRPr b="1" dirty="0">
              <a:solidFill>
                <a:schemeClr val="tx1"/>
              </a:solidFill>
            </a:endParaRPr>
          </a:p>
        </p:txBody>
      </p:sp>
      <p:sp>
        <p:nvSpPr>
          <p:cNvPr id="3" name="Content Placeholder 2"/>
          <p:cNvSpPr>
            <a:spLocks noGrp="1"/>
          </p:cNvSpPr>
          <p:nvPr>
            <p:ph idx="1"/>
          </p:nvPr>
        </p:nvSpPr>
        <p:spPr>
          <a:xfrm>
            <a:off x="1981200" y="1076959"/>
            <a:ext cx="8229600" cy="4722178"/>
          </a:xfrm>
        </p:spPr>
        <p:txBody>
          <a:bodyPr rtlCol="0">
            <a:normAutofit lnSpcReduction="10000"/>
          </a:bodyPr>
          <a:lstStyle/>
          <a:p>
            <a:r>
              <a:rPr lang="en-US" sz="1900" b="1" dirty="0">
                <a:solidFill>
                  <a:schemeClr val="tx1"/>
                </a:solidFill>
              </a:rPr>
              <a:t>Step-by-Step Series – </a:t>
            </a:r>
            <a:r>
              <a:rPr lang="en-US" dirty="0">
                <a:solidFill>
                  <a:schemeClr val="tx1"/>
                </a:solidFill>
              </a:rPr>
              <a:t>These videos will go step-by-step through the IDEATE </a:t>
            </a:r>
            <a:r>
              <a:rPr lang="en-US" dirty="0" smtClean="0">
                <a:solidFill>
                  <a:schemeClr val="tx1"/>
                </a:solidFill>
              </a:rPr>
              <a:t>Application by exempt and expedited/full board review types.</a:t>
            </a:r>
            <a:r>
              <a:rPr lang="de-DE" sz="1800" dirty="0" smtClean="0">
                <a:solidFill>
                  <a:schemeClr val="bg1"/>
                </a:solidFill>
              </a:rPr>
              <a:t>mpliance/human-</a:t>
            </a:r>
            <a:r>
              <a:rPr lang="de-DE" dirty="0" smtClean="0">
                <a:solidFill>
                  <a:schemeClr val="bg1"/>
                </a:solidFill>
              </a:rPr>
              <a:t>-research-1.html</a:t>
            </a:r>
          </a:p>
          <a:p>
            <a:pPr>
              <a:spcAft>
                <a:spcPts val="0"/>
              </a:spcAft>
              <a:defRPr/>
            </a:pPr>
            <a:r>
              <a:rPr lang="en-US" sz="1900" b="1" dirty="0" smtClean="0">
                <a:solidFill>
                  <a:schemeClr val="tx1"/>
                </a:solidFill>
              </a:rPr>
              <a:t>Creating a Satisfactory IRB Application – </a:t>
            </a:r>
            <a:r>
              <a:rPr lang="en-US" dirty="0" smtClean="0">
                <a:solidFill>
                  <a:schemeClr val="tx1"/>
                </a:solidFill>
              </a:rPr>
              <a:t>This video discusses the elements of creating an IRB Application providing tips to assist researchers in developing and submitting a satisfactory IRB Application.</a:t>
            </a:r>
          </a:p>
          <a:p>
            <a:pPr>
              <a:defRPr/>
            </a:pPr>
            <a:r>
              <a:rPr lang="en-US" sz="2000" b="1" dirty="0">
                <a:solidFill>
                  <a:schemeClr val="tx1"/>
                </a:solidFill>
              </a:rPr>
              <a:t>Faculty Advisor Responsibilities –</a:t>
            </a:r>
            <a:r>
              <a:rPr lang="en-US" sz="2400" b="1" dirty="0">
                <a:solidFill>
                  <a:schemeClr val="tx1"/>
                </a:solidFill>
              </a:rPr>
              <a:t> </a:t>
            </a:r>
            <a:r>
              <a:rPr lang="en-US" dirty="0">
                <a:solidFill>
                  <a:schemeClr val="tx1"/>
                </a:solidFill>
              </a:rPr>
              <a:t>This video discusses faculty advisor responsibilities providing tips to ensure student compliance with CUNY Policies and Procedures.</a:t>
            </a:r>
          </a:p>
          <a:p>
            <a:pPr>
              <a:defRPr/>
            </a:pPr>
            <a:r>
              <a:rPr lang="en-US" b="1" dirty="0" smtClean="0">
                <a:solidFill>
                  <a:schemeClr val="tx1"/>
                </a:solidFill>
              </a:rPr>
              <a:t>Does My Project Require HRPP/IRB Review? - </a:t>
            </a:r>
            <a:r>
              <a:rPr lang="en-US" dirty="0" smtClean="0">
                <a:solidFill>
                  <a:schemeClr val="tx1"/>
                </a:solidFill>
              </a:rPr>
              <a:t>This </a:t>
            </a:r>
            <a:r>
              <a:rPr lang="en-US" dirty="0">
                <a:solidFill>
                  <a:schemeClr val="tx1"/>
                </a:solidFill>
              </a:rPr>
              <a:t>video will discuss what constitutes research and what projects require HRPP/IRB Review.</a:t>
            </a:r>
            <a:endParaRPr lang="en-US" dirty="0">
              <a:hlinkClick r:id="rId5"/>
            </a:endParaRPr>
          </a:p>
          <a:p>
            <a:pPr>
              <a:spcAft>
                <a:spcPts val="0"/>
              </a:spcAft>
              <a:defRPr/>
            </a:pPr>
            <a:r>
              <a:rPr lang="en-US" b="1" dirty="0" smtClean="0">
                <a:solidFill>
                  <a:schemeClr val="tx1"/>
                </a:solidFill>
              </a:rPr>
              <a:t>Assessing the Level of IRB Review Series (Upcoming) </a:t>
            </a:r>
            <a:r>
              <a:rPr lang="en-US" dirty="0" smtClean="0">
                <a:solidFill>
                  <a:schemeClr val="tx1"/>
                </a:solidFill>
              </a:rPr>
              <a:t>– These videos will help faculty advisors and researchers with determining the level of IRB Review required for IRB Applications.</a:t>
            </a:r>
            <a:endParaRPr dirty="0">
              <a:solidFill>
                <a:schemeClr val="bg1"/>
              </a:solidFill>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63408613"/>
              </p:ext>
            </p:extLst>
          </p:nvPr>
        </p:nvGraphicFramePr>
        <p:xfrm>
          <a:off x="10825480" y="5799137"/>
          <a:ext cx="1295400" cy="1058863"/>
        </p:xfrm>
        <a:graphic>
          <a:graphicData uri="http://schemas.openxmlformats.org/presentationml/2006/ole">
            <mc:AlternateContent xmlns:mc="http://schemas.openxmlformats.org/markup-compatibility/2006">
              <mc:Choice xmlns:v="urn:schemas-microsoft-com:vml" Requires="v">
                <p:oleObj spid="_x0000_s11299" r:id="rId6" imgW="1298451" imgH="1060976" progId="Photoshop.Image.5">
                  <p:embed/>
                </p:oleObj>
              </mc:Choice>
              <mc:Fallback>
                <p:oleObj r:id="rId6" imgW="1298451" imgH="1060976" progId="Photoshop.Image.5">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25480" y="579913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033520" y="6197600"/>
            <a:ext cx="6492240" cy="369332"/>
          </a:xfrm>
          <a:prstGeom prst="rect">
            <a:avLst/>
          </a:prstGeom>
          <a:noFill/>
        </p:spPr>
        <p:txBody>
          <a:bodyPr wrap="square" rtlCol="0">
            <a:spAutoFit/>
          </a:bodyPr>
          <a:lstStyle/>
          <a:p>
            <a:r>
              <a:rPr lang="en-US" b="1" cap="all" dirty="0"/>
              <a:t>Human </a:t>
            </a:r>
            <a:r>
              <a:rPr lang="en-US" b="1" cap="all" dirty="0" smtClean="0"/>
              <a:t>RESEARCH Protection Program </a:t>
            </a:r>
            <a:r>
              <a:rPr lang="en-US" b="1" cap="all" dirty="0"/>
              <a:t>(HRPP) OFFICE</a:t>
            </a:r>
            <a:endParaRPr lang="en-US" b="1" dirty="0"/>
          </a:p>
        </p:txBody>
      </p:sp>
    </p:spTree>
    <p:custDataLst>
      <p:tags r:id="rId2"/>
    </p:custDataLst>
    <p:extLst>
      <p:ext uri="{BB962C8B-B14F-4D97-AF65-F5344CB8AC3E}">
        <p14:creationId xmlns:p14="http://schemas.microsoft.com/office/powerpoint/2010/main" val="334544586"/>
      </p:ext>
    </p:extLst>
  </p:cSld>
  <p:clrMapOvr>
    <a:masterClrMapping/>
  </p:clrMapOvr>
  <mc:AlternateContent xmlns:mc="http://schemas.openxmlformats.org/markup-compatibility/2006" xmlns:p14="http://schemas.microsoft.com/office/powerpoint/2010/main">
    <mc:Choice Requires="p14">
      <p:transition spd="slow" p14:dur="800" advTm="60347">
        <p14:flythrough/>
      </p:transition>
    </mc:Choice>
    <mc:Fallback xmlns="">
      <p:transition spd="slow" advTm="6034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2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2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2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7572"/>
            <a:ext cx="8229600" cy="1297092"/>
          </a:xfrm>
        </p:spPr>
        <p:txBody>
          <a:bodyPr rtlCol="0">
            <a:normAutofit/>
          </a:bodyPr>
          <a:lstStyle/>
          <a:p>
            <a:pPr algn="ctr">
              <a:defRPr/>
            </a:pPr>
            <a:r>
              <a:rPr lang="en-US" b="1" dirty="0" smtClean="0">
                <a:solidFill>
                  <a:schemeClr val="tx1"/>
                </a:solidFill>
              </a:rPr>
              <a:t>HRPP Resources</a:t>
            </a:r>
            <a:endParaRPr b="1" dirty="0">
              <a:solidFill>
                <a:schemeClr val="tx1"/>
              </a:solidFill>
            </a:endParaRPr>
          </a:p>
        </p:txBody>
      </p:sp>
      <p:sp>
        <p:nvSpPr>
          <p:cNvPr id="3" name="Content Placeholder 2"/>
          <p:cNvSpPr>
            <a:spLocks noGrp="1"/>
          </p:cNvSpPr>
          <p:nvPr>
            <p:ph idx="1"/>
          </p:nvPr>
        </p:nvSpPr>
        <p:spPr>
          <a:xfrm>
            <a:off x="1981200" y="1076960"/>
            <a:ext cx="8229600" cy="4175760"/>
          </a:xfrm>
        </p:spPr>
        <p:txBody>
          <a:bodyPr rtlCol="0">
            <a:normAutofit/>
          </a:bodyPr>
          <a:lstStyle/>
          <a:p>
            <a:pPr>
              <a:defRPr/>
            </a:pPr>
            <a:r>
              <a:rPr lang="de-DE" b="1" dirty="0">
                <a:solidFill>
                  <a:schemeClr val="tx1"/>
                </a:solidFill>
              </a:rPr>
              <a:t>CUNY HRPP Website</a:t>
            </a:r>
          </a:p>
          <a:p>
            <a:pPr lvl="1">
              <a:defRPr/>
            </a:pPr>
            <a:r>
              <a:rPr lang="de-DE" sz="2000" dirty="0">
                <a:solidFill>
                  <a:schemeClr val="bg1"/>
                </a:solidFill>
                <a:hlinkClick r:id="rId4"/>
              </a:rPr>
              <a:t>http://</a:t>
            </a:r>
            <a:r>
              <a:rPr lang="de-DE" sz="2000" dirty="0" smtClean="0">
                <a:solidFill>
                  <a:schemeClr val="bg1"/>
                </a:solidFill>
                <a:hlinkClick r:id="rId4"/>
              </a:rPr>
              <a:t>www.cuny.edu/research/compliance/human-subjects-research-1.html</a:t>
            </a:r>
            <a:endParaRPr lang="de-DE" sz="2000" dirty="0" smtClean="0">
              <a:solidFill>
                <a:schemeClr val="bg1"/>
              </a:solidFill>
            </a:endParaRPr>
          </a:p>
          <a:p>
            <a:pPr>
              <a:spcAft>
                <a:spcPts val="0"/>
              </a:spcAft>
              <a:defRPr/>
            </a:pPr>
            <a:r>
              <a:rPr b="1" dirty="0" smtClean="0">
                <a:solidFill>
                  <a:schemeClr val="tx1"/>
                </a:solidFill>
              </a:rPr>
              <a:t>Baruch </a:t>
            </a:r>
            <a:r>
              <a:rPr b="1" dirty="0">
                <a:solidFill>
                  <a:schemeClr val="tx1"/>
                </a:solidFill>
              </a:rPr>
              <a:t>HRPP Website</a:t>
            </a:r>
          </a:p>
          <a:p>
            <a:pPr lvl="1">
              <a:spcAft>
                <a:spcPts val="0"/>
              </a:spcAft>
              <a:defRPr/>
            </a:pPr>
            <a:r>
              <a:rPr sz="2000" dirty="0">
                <a:hlinkClick r:id="rId5"/>
              </a:rPr>
              <a:t>http://www.baruch.cuny.edu/hrpp/</a:t>
            </a:r>
          </a:p>
          <a:p>
            <a:pPr marL="457200" lvl="1" indent="0">
              <a:spcAft>
                <a:spcPts val="0"/>
              </a:spcAft>
              <a:buNone/>
              <a:defRPr/>
            </a:pPr>
            <a:endParaRPr sz="2000" dirty="0">
              <a:hlinkClick r:id="rId5"/>
            </a:endParaRPr>
          </a:p>
          <a:p>
            <a:pPr>
              <a:spcAft>
                <a:spcPts val="0"/>
              </a:spcAft>
              <a:defRPr/>
            </a:pPr>
            <a:r>
              <a:rPr lang="en-US" b="1" dirty="0" smtClean="0">
                <a:solidFill>
                  <a:schemeClr val="tx1"/>
                </a:solidFill>
              </a:rPr>
              <a:t>CUNY Templates &amp; Resources Materials</a:t>
            </a:r>
            <a:endParaRPr b="1" dirty="0">
              <a:solidFill>
                <a:schemeClr val="tx1"/>
              </a:solidFill>
            </a:endParaRPr>
          </a:p>
          <a:p>
            <a:pPr lvl="1">
              <a:spcAft>
                <a:spcPts val="0"/>
              </a:spcAft>
              <a:defRPr/>
            </a:pPr>
            <a:r>
              <a:rPr sz="2000" dirty="0">
                <a:hlinkClick r:id="rId6"/>
              </a:rPr>
              <a:t>http://www.baruch.cuny.edu/hrpp/forms.htm</a:t>
            </a:r>
            <a:r>
              <a:rPr sz="2000" dirty="0"/>
              <a:t> </a:t>
            </a:r>
          </a:p>
        </p:txBody>
      </p:sp>
      <p:graphicFrame>
        <p:nvGraphicFramePr>
          <p:cNvPr id="5" name="Object 4"/>
          <p:cNvGraphicFramePr>
            <a:graphicFrameLocks noChangeAspect="1"/>
          </p:cNvGraphicFramePr>
          <p:nvPr>
            <p:extLst>
              <p:ext uri="{D42A27DB-BD31-4B8C-83A1-F6EECF244321}">
                <p14:modId xmlns:p14="http://schemas.microsoft.com/office/powerpoint/2010/main" val="163408613"/>
              </p:ext>
            </p:extLst>
          </p:nvPr>
        </p:nvGraphicFramePr>
        <p:xfrm>
          <a:off x="10825480" y="5799137"/>
          <a:ext cx="1295400" cy="1058863"/>
        </p:xfrm>
        <a:graphic>
          <a:graphicData uri="http://schemas.openxmlformats.org/presentationml/2006/ole">
            <mc:AlternateContent xmlns:mc="http://schemas.openxmlformats.org/markup-compatibility/2006">
              <mc:Choice xmlns:v="urn:schemas-microsoft-com:vml" Requires="v">
                <p:oleObj spid="_x0000_s8251" r:id="rId7" imgW="1298451" imgH="1060976" progId="Photoshop.Image.5">
                  <p:embed/>
                </p:oleObj>
              </mc:Choice>
              <mc:Fallback>
                <p:oleObj r:id="rId7" imgW="1298451" imgH="1060976" progId="Photoshop.Image.5">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25480" y="579913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033520" y="6197600"/>
            <a:ext cx="6492240" cy="369332"/>
          </a:xfrm>
          <a:prstGeom prst="rect">
            <a:avLst/>
          </a:prstGeom>
          <a:noFill/>
        </p:spPr>
        <p:txBody>
          <a:bodyPr wrap="square" rtlCol="0">
            <a:spAutoFit/>
          </a:bodyPr>
          <a:lstStyle/>
          <a:p>
            <a:r>
              <a:rPr lang="en-US" b="1" cap="all" dirty="0"/>
              <a:t>Human </a:t>
            </a:r>
            <a:r>
              <a:rPr lang="en-US" b="1" cap="all" dirty="0" smtClean="0"/>
              <a:t>RESEARCH Protection Program </a:t>
            </a:r>
            <a:r>
              <a:rPr lang="en-US" b="1" cap="all" dirty="0"/>
              <a:t>(HRPP) OFFICE</a:t>
            </a:r>
            <a:endParaRPr lang="en-US" b="1" dirty="0"/>
          </a:p>
        </p:txBody>
      </p:sp>
    </p:spTree>
    <p:extLst>
      <p:ext uri="{BB962C8B-B14F-4D97-AF65-F5344CB8AC3E}">
        <p14:creationId xmlns:p14="http://schemas.microsoft.com/office/powerpoint/2010/main" val="4069140231"/>
      </p:ext>
    </p:extLst>
  </p:cSld>
  <p:clrMapOvr>
    <a:masterClrMapping/>
  </p:clrMapOvr>
  <mc:AlternateContent xmlns:mc="http://schemas.openxmlformats.org/markup-compatibility/2006" xmlns:p14="http://schemas.microsoft.com/office/powerpoint/2010/main">
    <mc:Choice Requires="p14">
      <p:transition spd="slow" p14:dur="800" advTm="59121">
        <p14:flythrough/>
      </p:transition>
    </mc:Choice>
    <mc:Fallback xmlns="">
      <p:transition spd="slow" advTm="59121">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0640" y="223520"/>
            <a:ext cx="8897964" cy="5920382"/>
          </a:xfrm>
        </p:spPr>
        <p:txBody>
          <a:bodyPr>
            <a:normAutofit/>
          </a:bodyPr>
          <a:lstStyle/>
          <a:p>
            <a:pPr algn="ctr">
              <a:lnSpc>
                <a:spcPct val="150000"/>
              </a:lnSpc>
              <a:buNone/>
            </a:pPr>
            <a:r>
              <a:rPr lang="en-US" altLang="en-US" sz="3600" b="1" dirty="0">
                <a:solidFill>
                  <a:schemeClr val="tx1"/>
                </a:solidFill>
              </a:rPr>
              <a:t>HRPP Office Staff</a:t>
            </a:r>
          </a:p>
          <a:p>
            <a:pPr>
              <a:lnSpc>
                <a:spcPct val="150000"/>
              </a:lnSpc>
            </a:pPr>
            <a:r>
              <a:rPr lang="en-US" altLang="en-US" b="1" dirty="0" smtClean="0">
                <a:solidFill>
                  <a:schemeClr val="tx1"/>
                </a:solidFill>
              </a:rPr>
              <a:t>Keisha </a:t>
            </a:r>
            <a:r>
              <a:rPr lang="en-US" altLang="en-US" b="1" dirty="0">
                <a:solidFill>
                  <a:schemeClr val="tx1"/>
                </a:solidFill>
              </a:rPr>
              <a:t>Peterson, HRPP Coordinator</a:t>
            </a:r>
          </a:p>
          <a:p>
            <a:pPr lvl="1">
              <a:lnSpc>
                <a:spcPct val="150000"/>
              </a:lnSpc>
              <a:buNone/>
            </a:pPr>
            <a:r>
              <a:rPr lang="en-US" altLang="en-US" b="1" dirty="0">
                <a:solidFill>
                  <a:schemeClr val="tx1"/>
                </a:solidFill>
              </a:rPr>
              <a:t>	Email: </a:t>
            </a:r>
            <a:r>
              <a:rPr lang="en-US" altLang="en-US" b="1" dirty="0" smtClean="0">
                <a:solidFill>
                  <a:schemeClr val="tx1"/>
                </a:solidFill>
                <a:hlinkClick r:id="rId4"/>
              </a:rPr>
              <a:t>Keisha.Peterson@baruch.cuny.edu</a:t>
            </a:r>
            <a:r>
              <a:rPr lang="en-US" altLang="en-US" b="1" dirty="0" smtClean="0">
                <a:solidFill>
                  <a:schemeClr val="tx1"/>
                </a:solidFill>
              </a:rPr>
              <a:t> ; Telephone</a:t>
            </a:r>
            <a:r>
              <a:rPr lang="en-US" altLang="en-US" b="1" dirty="0">
                <a:solidFill>
                  <a:schemeClr val="tx1"/>
                </a:solidFill>
              </a:rPr>
              <a:t>: 646-312-2217</a:t>
            </a:r>
          </a:p>
          <a:p>
            <a:pPr>
              <a:lnSpc>
                <a:spcPct val="150000"/>
              </a:lnSpc>
            </a:pPr>
            <a:r>
              <a:rPr lang="en-US" altLang="en-US" b="1" dirty="0" smtClean="0">
                <a:solidFill>
                  <a:schemeClr val="tx1"/>
                </a:solidFill>
              </a:rPr>
              <a:t>Priyanka Mitra-Hahn, </a:t>
            </a:r>
            <a:r>
              <a:rPr lang="en-US" altLang="en-US" b="1" dirty="0">
                <a:solidFill>
                  <a:schemeClr val="tx1"/>
                </a:solidFill>
              </a:rPr>
              <a:t>HRPP Liaison</a:t>
            </a:r>
          </a:p>
          <a:p>
            <a:pPr marL="0" indent="0" algn="ctr">
              <a:lnSpc>
                <a:spcPct val="150000"/>
              </a:lnSpc>
              <a:buNone/>
            </a:pPr>
            <a:r>
              <a:rPr lang="en-US" altLang="en-US" b="1" dirty="0">
                <a:solidFill>
                  <a:schemeClr val="tx1"/>
                </a:solidFill>
              </a:rPr>
              <a:t>Email: </a:t>
            </a:r>
            <a:r>
              <a:rPr lang="en-US" altLang="en-US" b="1" dirty="0" smtClean="0">
                <a:solidFill>
                  <a:schemeClr val="tx1"/>
                </a:solidFill>
                <a:hlinkClick r:id="rId5"/>
              </a:rPr>
              <a:t>Priyankamitra718@gmail.com</a:t>
            </a:r>
            <a:r>
              <a:rPr lang="en-US" altLang="en-US" b="1" dirty="0" smtClean="0">
                <a:solidFill>
                  <a:schemeClr val="tx1"/>
                </a:solidFill>
              </a:rPr>
              <a:t> </a:t>
            </a:r>
            <a:endParaRPr lang="en-US" altLang="en-US" b="1" dirty="0">
              <a:solidFill>
                <a:schemeClr val="tx1"/>
              </a:solidFill>
            </a:endParaRPr>
          </a:p>
          <a:p>
            <a:pPr>
              <a:lnSpc>
                <a:spcPct val="150000"/>
              </a:lnSpc>
            </a:pPr>
            <a:r>
              <a:rPr lang="en-US" altLang="en-US" b="1" dirty="0">
                <a:solidFill>
                  <a:schemeClr val="tx1"/>
                </a:solidFill>
              </a:rPr>
              <a:t>Jill Douek (Psychology), HRPP Assistant</a:t>
            </a:r>
          </a:p>
          <a:p>
            <a:pPr marL="1257300" lvl="3" indent="0">
              <a:lnSpc>
                <a:spcPct val="150000"/>
              </a:lnSpc>
              <a:buNone/>
            </a:pPr>
            <a:r>
              <a:rPr lang="en-US" altLang="en-US" sz="2000" b="1" dirty="0" smtClean="0">
                <a:solidFill>
                  <a:schemeClr val="tx1"/>
                </a:solidFill>
              </a:rPr>
              <a:t>            Email: </a:t>
            </a:r>
            <a:r>
              <a:rPr lang="en-US" altLang="en-US" sz="1800" b="1" dirty="0" smtClean="0">
                <a:solidFill>
                  <a:schemeClr val="tx1"/>
                </a:solidFill>
                <a:hlinkClick r:id="rId6"/>
              </a:rPr>
              <a:t>hrppassistant@baruch.cuny.edu</a:t>
            </a:r>
            <a:r>
              <a:rPr lang="en-US" altLang="en-US" sz="1800" b="1" dirty="0" smtClean="0">
                <a:solidFill>
                  <a:schemeClr val="tx1"/>
                </a:solidFill>
              </a:rPr>
              <a:t> </a:t>
            </a:r>
          </a:p>
          <a:p>
            <a:pPr marL="0" indent="0">
              <a:lnSpc>
                <a:spcPct val="150000"/>
              </a:lnSpc>
              <a:buNone/>
            </a:pPr>
            <a:r>
              <a:rPr lang="en-US" altLang="en-US" sz="2000" b="1" dirty="0" smtClean="0">
                <a:solidFill>
                  <a:schemeClr val="tx1"/>
                </a:solidFill>
              </a:rPr>
              <a:t>To </a:t>
            </a:r>
            <a:r>
              <a:rPr lang="en-US" altLang="en-US" sz="2000" b="1" dirty="0">
                <a:solidFill>
                  <a:schemeClr val="tx1"/>
                </a:solidFill>
              </a:rPr>
              <a:t>view HRPP Staff </a:t>
            </a:r>
            <a:r>
              <a:rPr lang="en-US" altLang="en-US" sz="2000" b="1" dirty="0" smtClean="0">
                <a:solidFill>
                  <a:schemeClr val="tx1"/>
                </a:solidFill>
              </a:rPr>
              <a:t>office </a:t>
            </a:r>
            <a:r>
              <a:rPr lang="en-US" altLang="en-US" sz="2000" b="1" dirty="0">
                <a:solidFill>
                  <a:schemeClr val="tx1"/>
                </a:solidFill>
              </a:rPr>
              <a:t>hours please go to the Baruch HRPP Office website and </a:t>
            </a:r>
            <a:r>
              <a:rPr lang="en-US" altLang="en-US" sz="2000" b="1" dirty="0" smtClean="0">
                <a:solidFill>
                  <a:schemeClr val="tx1"/>
                </a:solidFill>
              </a:rPr>
              <a:t>click on the </a:t>
            </a:r>
            <a:r>
              <a:rPr lang="en-US" altLang="en-US" sz="2000" b="1" dirty="0">
                <a:solidFill>
                  <a:schemeClr val="tx1"/>
                </a:solidFill>
              </a:rPr>
              <a:t>Investigators Assistance Link.</a:t>
            </a:r>
          </a:p>
          <a:p>
            <a:pPr marL="1257300" lvl="3" indent="0">
              <a:lnSpc>
                <a:spcPct val="150000"/>
              </a:lnSpc>
              <a:buNone/>
            </a:pPr>
            <a:endParaRPr lang="en-US" altLang="en-US" sz="1800" b="1" dirty="0">
              <a:solidFill>
                <a:schemeClr val="tx1"/>
              </a:solidFill>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3128676552"/>
              </p:ext>
            </p:extLst>
          </p:nvPr>
        </p:nvGraphicFramePr>
        <p:xfrm>
          <a:off x="10713720" y="5799137"/>
          <a:ext cx="1295400" cy="1058863"/>
        </p:xfrm>
        <a:graphic>
          <a:graphicData uri="http://schemas.openxmlformats.org/presentationml/2006/ole">
            <mc:AlternateContent xmlns:mc="http://schemas.openxmlformats.org/markup-compatibility/2006">
              <mc:Choice xmlns:v="urn:schemas-microsoft-com:vml" Requires="v">
                <p:oleObj spid="_x0000_s7227" r:id="rId7" imgW="1298451" imgH="1060976" progId="Photoshop.Image.5">
                  <p:embed/>
                </p:oleObj>
              </mc:Choice>
              <mc:Fallback>
                <p:oleObj r:id="rId7" imgW="1298451" imgH="1060976" progId="Photoshop.Image.5">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13720" y="579913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3738880" y="6143902"/>
            <a:ext cx="6722282" cy="369332"/>
          </a:xfrm>
          <a:prstGeom prst="rect">
            <a:avLst/>
          </a:prstGeom>
          <a:noFill/>
        </p:spPr>
        <p:txBody>
          <a:bodyPr wrap="square" rtlCol="0">
            <a:spAutoFit/>
          </a:bodyPr>
          <a:lstStyle/>
          <a:p>
            <a:r>
              <a:rPr lang="en-US" b="1" cap="all" dirty="0"/>
              <a:t>Human </a:t>
            </a:r>
            <a:r>
              <a:rPr lang="en-US" b="1" cap="all" dirty="0" smtClean="0"/>
              <a:t>Research Protection Program </a:t>
            </a:r>
            <a:r>
              <a:rPr lang="en-US" b="1" cap="all" dirty="0"/>
              <a:t>(HRPP) OFFICE</a:t>
            </a:r>
            <a:endParaRPr lang="en-US" b="1" dirty="0"/>
          </a:p>
        </p:txBody>
      </p:sp>
    </p:spTree>
    <p:extLst>
      <p:ext uri="{BB962C8B-B14F-4D97-AF65-F5344CB8AC3E}">
        <p14:creationId xmlns:p14="http://schemas.microsoft.com/office/powerpoint/2010/main" val="864697414"/>
      </p:ext>
    </p:extLst>
  </p:cSld>
  <p:clrMapOvr>
    <a:masterClrMapping/>
  </p:clrMapOvr>
  <mc:AlternateContent xmlns:mc="http://schemas.openxmlformats.org/markup-compatibility/2006" xmlns:p14="http://schemas.microsoft.com/office/powerpoint/2010/main">
    <mc:Choice Requires="p14">
      <p:transition spd="slow" p14:dur="800" advTm="56813">
        <p14:flythrough/>
      </p:transition>
    </mc:Choice>
    <mc:Fallback xmlns="">
      <p:transition spd="slow" advTm="56813">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solidFill>
                  <a:schemeClr val="tx1"/>
                </a:solidFill>
              </a:rPr>
              <a:t>SATISFACTION SURVEY</a:t>
            </a:r>
            <a:endParaRPr lang="en-US" sz="4400" b="1" dirty="0">
              <a:solidFill>
                <a:schemeClr val="tx1"/>
              </a:solidFill>
            </a:endParaRPr>
          </a:p>
        </p:txBody>
      </p:sp>
      <p:sp>
        <p:nvSpPr>
          <p:cNvPr id="3" name="Content Placeholder 2"/>
          <p:cNvSpPr>
            <a:spLocks noGrp="1"/>
          </p:cNvSpPr>
          <p:nvPr>
            <p:ph idx="1"/>
          </p:nvPr>
        </p:nvSpPr>
        <p:spPr/>
        <p:txBody>
          <a:bodyPr/>
          <a:lstStyle/>
          <a:p>
            <a:pPr marL="0" indent="0">
              <a:buNone/>
            </a:pPr>
            <a:endParaRPr lang="en-US" dirty="0"/>
          </a:p>
          <a:p>
            <a:pPr marL="0" indent="0">
              <a:buNone/>
            </a:pPr>
            <a:r>
              <a:rPr lang="en-US" b="1" dirty="0" smtClean="0">
                <a:solidFill>
                  <a:schemeClr val="tx1"/>
                </a:solidFill>
              </a:rPr>
              <a:t>CLICK HERE TO TAKE OUR SATISFACTION SURVEY</a:t>
            </a:r>
            <a:endParaRPr lang="en-US" b="1" dirty="0">
              <a:solidFill>
                <a:schemeClr val="tx1"/>
              </a:solidFill>
            </a:endParaRPr>
          </a:p>
        </p:txBody>
      </p:sp>
    </p:spTree>
    <p:extLst>
      <p:ext uri="{BB962C8B-B14F-4D97-AF65-F5344CB8AC3E}">
        <p14:creationId xmlns:p14="http://schemas.microsoft.com/office/powerpoint/2010/main" val="3690996517"/>
      </p:ext>
    </p:extLst>
  </p:cSld>
  <p:clrMapOvr>
    <a:masterClrMapping/>
  </p:clrMapOvr>
  <mc:AlternateContent xmlns:mc="http://schemas.openxmlformats.org/markup-compatibility/2006" xmlns:p14="http://schemas.microsoft.com/office/powerpoint/2010/main">
    <mc:Choice Requires="p14">
      <p:transition spd="slow" p14:dur="2000" advTm="56996"/>
    </mc:Choice>
    <mc:Fallback xmlns="">
      <p:transition spd="slow" advTm="56996"/>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
</p:tagLst>
</file>

<file path=ppt/tags/tag2.xml><?xml version="1.0" encoding="utf-8"?>
<p:tagLst xmlns:a="http://schemas.openxmlformats.org/drawingml/2006/main" xmlns:r="http://schemas.openxmlformats.org/officeDocument/2006/relationships" xmlns:p="http://schemas.openxmlformats.org/presentationml/2006/main">
  <p:tag name="TIMING" val="|10.6"/>
</p:tagLst>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2482</TotalTime>
  <Words>1093</Words>
  <Application>Microsoft Office PowerPoint</Application>
  <PresentationFormat>Widescreen</PresentationFormat>
  <Paragraphs>92</Paragraphs>
  <Slides>13</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0" baseType="lpstr">
      <vt:lpstr>Arial</vt:lpstr>
      <vt:lpstr>Calibri</vt:lpstr>
      <vt:lpstr>Century Gothic</vt:lpstr>
      <vt:lpstr>Wingdings</vt:lpstr>
      <vt:lpstr>Wingdings 3</vt:lpstr>
      <vt:lpstr>Wisp</vt:lpstr>
      <vt:lpstr>Photoshop.Image.5</vt:lpstr>
      <vt:lpstr> </vt:lpstr>
      <vt:lpstr>Welcome to the Baruch HRPP Office’s video that will explain the responsibilities of faculty advisors for student-conducted human subjects research.  Note that this video also pertains to Research Program Directors who serve as faculty advisors as well.  </vt:lpstr>
      <vt:lpstr>This video will discuss:</vt:lpstr>
      <vt:lpstr>Faculty Advisor Definition</vt:lpstr>
      <vt:lpstr>Faculty Advisor Responsibilities</vt:lpstr>
      <vt:lpstr>Faculty Advisor Responsibilities – (Cont.)</vt:lpstr>
      <vt:lpstr>Faculty Advisor Responsibilities – (Cont.)</vt:lpstr>
      <vt:lpstr>Tips for Faculty Advisors</vt:lpstr>
      <vt:lpstr>HRPP Services </vt:lpstr>
      <vt:lpstr>HRPP Videos</vt:lpstr>
      <vt:lpstr>HRPP Resources</vt:lpstr>
      <vt:lpstr>PowerPoint Presentation</vt:lpstr>
      <vt:lpstr>SATISFACTION SURVEY</vt:lpstr>
    </vt:vector>
  </TitlesOfParts>
  <Company>Baruch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By StEP SeRIES</dc:title>
  <dc:creator>Keisha Peterson</dc:creator>
  <cp:lastModifiedBy>Keisha Peterson</cp:lastModifiedBy>
  <cp:revision>80</cp:revision>
  <dcterms:created xsi:type="dcterms:W3CDTF">2015-10-07T18:52:35Z</dcterms:created>
  <dcterms:modified xsi:type="dcterms:W3CDTF">2016-05-05T18:34:56Z</dcterms:modified>
</cp:coreProperties>
</file>